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7" r:id="rId3"/>
    <p:sldId id="339" r:id="rId4"/>
    <p:sldId id="373" r:id="rId5"/>
    <p:sldId id="342" r:id="rId6"/>
    <p:sldId id="345" r:id="rId7"/>
    <p:sldId id="346" r:id="rId8"/>
    <p:sldId id="349" r:id="rId9"/>
    <p:sldId id="364" r:id="rId10"/>
    <p:sldId id="350" r:id="rId11"/>
    <p:sldId id="351" r:id="rId12"/>
    <p:sldId id="352" r:id="rId13"/>
    <p:sldId id="353" r:id="rId14"/>
    <p:sldId id="354" r:id="rId15"/>
    <p:sldId id="357" r:id="rId16"/>
    <p:sldId id="292" r:id="rId17"/>
  </p:sldIdLst>
  <p:sldSz cx="9144000" cy="6858000" type="screen4x3"/>
  <p:notesSz cx="9945688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  <a:srgbClr val="FF99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0255" autoAdjust="0"/>
    <p:restoredTop sz="90993" autoAdjust="0"/>
  </p:normalViewPr>
  <p:slideViewPr>
    <p:cSldViewPr>
      <p:cViewPr>
        <p:scale>
          <a:sx n="66" d="100"/>
          <a:sy n="66" d="100"/>
        </p:scale>
        <p:origin x="-6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notesViewPr>
    <p:cSldViewPr>
      <p:cViewPr varScale="1">
        <p:scale>
          <a:sx n="94" d="100"/>
          <a:sy n="94" d="100"/>
        </p:scale>
        <p:origin x="-750" y="-96"/>
      </p:cViewPr>
      <p:guideLst>
        <p:guide orient="horz" pos="2159"/>
        <p:guide pos="3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94" cy="342846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32874" y="0"/>
            <a:ext cx="4310494" cy="342846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A51D009E-4E2A-4424-A2EC-CDE4FDC6A2A5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514060"/>
            <a:ext cx="4310494" cy="342845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32874" y="6514060"/>
            <a:ext cx="4310494" cy="342845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938FFD87-C303-439A-9A52-867AFE68F7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494" cy="34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874" y="0"/>
            <a:ext cx="4310494" cy="34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027B487-7894-4213-A178-A43FD3B7C6F3}" type="datetimeFigureOut">
              <a:rPr lang="ja-JP" altLang="en-US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267" y="3257578"/>
            <a:ext cx="7955157" cy="30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4060"/>
            <a:ext cx="4310494" cy="3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874" y="6514060"/>
            <a:ext cx="4310494" cy="3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26951FB-EC7A-4FCB-93B9-7F7468159D7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951FB-EC7A-4FCB-93B9-7F7468159D76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951FB-EC7A-4FCB-93B9-7F7468159D76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101C-BC05-4BAA-9597-2FDB411A99F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CAED3B-C0CB-49DF-8D98-3F2534684E9D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3BD1A3-CB0C-47A5-907B-04691AC88934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3EE9B-6557-41FA-ADF4-30EA5A29A97D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E1EF2-7D3D-4809-896E-D0FAE349BCD7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899476CA-0CDD-410C-BA6D-AAEF19C4D068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9E8433CB-41A8-4939-B906-122359982819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10351-7003-49E5-A365-3D6811E09046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EA5B91-4B39-44FA-8303-92D3ACB65793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B5C59F-AFFA-46C1-AF64-7D291862404B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B156F9-F2E5-4FCA-94E4-C8AD23C832ED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29E8504E-802A-4B9E-8119-20D37BAEA2E5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E929DAB-E66E-4925-89C2-2B3D9EC28584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9BF71D9-F6D4-44EF-B744-EBFA419F708C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EBA0357-5881-4734-8E15-42FAA8CAE19D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ja-JP"/>
          </a:p>
        </p:txBody>
      </p:sp>
      <p:sp>
        <p:nvSpPr>
          <p:cNvPr id="16" name="テキスト プレースホル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8278A-09A7-4BE7-A33E-B123817CABFD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7D00F3-CC3B-48BE-BAD0-90CB4CC75524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9F21D-2BF5-44E9-BBE2-0EA3DEBC088B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20A4FE-5C7F-40D8-9CC4-EF9E4C7EE8C6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01CAA-AF61-48AA-BF76-0C424E50D654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0C5851-20FD-41FA-807E-69649C8E5560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54308A18-228B-4105-B403-A9D2F6E7DBA2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47DCD2A-D259-4E11-AFAC-9D13A977302C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DACB33-151A-4223-9A28-8318F4FD7F7C}" type="datetimeFigureOut">
              <a:rPr lang="ja-JP" altLang="en-US" smtClean="0"/>
              <a:pPr>
                <a:defRPr/>
              </a:pPr>
              <a:t>2012/3/7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C4A284-D4B6-4594-AEC4-37CABEEDB140}" type="slidenum">
              <a:rPr lang="ja-JP" altLang="en-US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484784"/>
            <a:ext cx="6477000" cy="18288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X-ray light source by inverse Compton scattering of CSR</a:t>
            </a:r>
            <a:endParaRPr lang="ja-JP" altLang="en-US" sz="3200" dirty="0" smtClean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740660" y="4071942"/>
            <a:ext cx="56862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FLS2012</a:t>
            </a:r>
          </a:p>
          <a:p>
            <a:pPr algn="ctr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2012. Mar. 6</a:t>
            </a:r>
          </a:p>
          <a:p>
            <a:pPr algn="ctr"/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Miho Shimada</a:t>
            </a:r>
          </a:p>
          <a:p>
            <a:pPr algn="ctr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High Energy Research Accelerator Organization, KEK</a:t>
            </a:r>
          </a:p>
        </p:txBody>
      </p:sp>
      <p:pic>
        <p:nvPicPr>
          <p:cNvPr id="34820" name="Picture 4" descr="C:\Documents and Settings\Acanthus\デスクトップ\keklogo-c-[更新済み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512168" cy="87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4355976" y="5085184"/>
            <a:ext cx="46085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364088" y="1124744"/>
            <a:ext cx="288032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904656" cy="70609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Wavelength of CSR for pulse stacking in an optical cavity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7984" y="5157192"/>
            <a:ext cx="446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Wavelength of CSR stacked in an optical cavity is chose as follows,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2664296" cy="111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51520" y="1484784"/>
            <a:ext cx="2710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Arial" charset="0"/>
              </a:rPr>
              <a:t>Total radiation power</a:t>
            </a:r>
            <a:r>
              <a:rPr lang="ja-JP" altLang="en-US" sz="1600" dirty="0" smtClean="0">
                <a:latin typeface="Arial" charset="0"/>
              </a:rPr>
              <a:t> </a:t>
            </a:r>
            <a:r>
              <a:rPr lang="en-US" altLang="ja-JP" sz="1600" dirty="0" smtClean="0">
                <a:latin typeface="Arial" charset="0"/>
              </a:rPr>
              <a:t>:</a:t>
            </a:r>
            <a:r>
              <a:rPr lang="ja-JP" altLang="en-US" sz="1600" dirty="0" smtClean="0">
                <a:latin typeface="Arial" charset="0"/>
              </a:rPr>
              <a:t> </a:t>
            </a:r>
            <a:r>
              <a:rPr lang="en-US" altLang="ja-JP" i="1" dirty="0">
                <a:latin typeface="Times New Roman" pitchFamily="18" charset="0"/>
              </a:rPr>
              <a:t>P</a:t>
            </a:r>
            <a:r>
              <a:rPr lang="en-US" altLang="ja-JP" dirty="0">
                <a:latin typeface="Times New Roman" pitchFamily="18" charset="0"/>
              </a:rPr>
              <a:t>(</a:t>
            </a:r>
            <a:r>
              <a:rPr lang="en-US" altLang="ja-JP" i="1" dirty="0">
                <a:latin typeface="Times New Roman" pitchFamily="18" charset="0"/>
              </a:rPr>
              <a:t>k</a:t>
            </a:r>
            <a:r>
              <a:rPr lang="en-US" altLang="ja-JP" dirty="0">
                <a:latin typeface="Times New Roman" pitchFamily="18" charset="0"/>
              </a:rPr>
              <a:t>)</a:t>
            </a:r>
            <a:r>
              <a:rPr lang="en-US" altLang="ja-JP" dirty="0">
                <a:latin typeface="Arial" charset="0"/>
              </a:rPr>
              <a:t> 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253932" y="1916832"/>
            <a:ext cx="677863" cy="3048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123728" y="1916832"/>
            <a:ext cx="1928826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115616" y="2204864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66FF"/>
                </a:solidFill>
                <a:latin typeface="Arial" charset="0"/>
              </a:rPr>
              <a:t>Incoherent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589039" y="2180349"/>
            <a:ext cx="912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3300"/>
                </a:solidFill>
                <a:latin typeface="Arial" charset="0"/>
              </a:rPr>
              <a:t>Coherent</a:t>
            </a:r>
          </a:p>
        </p:txBody>
      </p:sp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539552" y="1916832"/>
          <a:ext cx="3511550" cy="331788"/>
        </p:xfrm>
        <a:graphic>
          <a:graphicData uri="http://schemas.openxmlformats.org/presentationml/2006/ole">
            <p:oleObj spid="_x0000_s94210" name="数式" r:id="rId5" imgW="2145960" imgH="203040" progId="Equation.3">
              <p:embed/>
            </p:oleObj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331640" y="2564904"/>
          <a:ext cx="2028179" cy="538163"/>
        </p:xfrm>
        <a:graphic>
          <a:graphicData uri="http://schemas.openxmlformats.org/presentationml/2006/ole">
            <p:oleObj spid="_x0000_s94211" name="数式" r:id="rId6" imgW="1295280" imgH="342720" progId="Equation.3">
              <p:embed/>
            </p:oleObj>
          </a:graphicData>
        </a:graphic>
      </p:graphicFrame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95536" y="3356992"/>
            <a:ext cx="345638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i="1" dirty="0">
                <a:latin typeface="Times New Roman" pitchFamily="18" charset="0"/>
              </a:rPr>
              <a:t>P</a:t>
            </a:r>
            <a:r>
              <a:rPr lang="en-US" altLang="ja-JP" sz="1200" dirty="0">
                <a:latin typeface="Times New Roman" pitchFamily="18" charset="0"/>
              </a:rPr>
              <a:t>(</a:t>
            </a:r>
            <a:r>
              <a:rPr lang="en-US" altLang="ja-JP" sz="1200" i="1" dirty="0">
                <a:latin typeface="Times New Roman" pitchFamily="18" charset="0"/>
              </a:rPr>
              <a:t>k</a:t>
            </a:r>
            <a:r>
              <a:rPr lang="en-US" altLang="ja-JP" sz="1200" dirty="0">
                <a:latin typeface="Times New Roman" pitchFamily="18" charset="0"/>
              </a:rPr>
              <a:t>) : 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Total radiation power</a:t>
            </a:r>
            <a:r>
              <a:rPr lang="ja-JP" altLang="en-US" sz="1200" dirty="0">
                <a:latin typeface="Times New Roman" pitchFamily="18" charset="0"/>
              </a:rPr>
              <a:t>　</a:t>
            </a:r>
            <a:endParaRPr lang="en-US" altLang="ja-JP" sz="12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1200" i="1" dirty="0" smtClean="0">
                <a:latin typeface="Times New Roman" pitchFamily="18" charset="0"/>
              </a:rPr>
              <a:t>N    </a:t>
            </a:r>
            <a:r>
              <a:rPr lang="en-US" altLang="ja-JP" sz="1200" dirty="0" smtClean="0">
                <a:latin typeface="Times New Roman" pitchFamily="18" charset="0"/>
              </a:rPr>
              <a:t>:  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Number of electron</a:t>
            </a:r>
          </a:p>
          <a:p>
            <a:pPr>
              <a:spcBef>
                <a:spcPct val="50000"/>
              </a:spcBef>
            </a:pPr>
            <a:r>
              <a:rPr lang="en-US" altLang="ja-JP" sz="1200" i="1" dirty="0" smtClean="0">
                <a:latin typeface="Times New Roman" pitchFamily="18" charset="0"/>
              </a:rPr>
              <a:t>p</a:t>
            </a:r>
            <a:r>
              <a:rPr lang="en-US" altLang="ja-JP" sz="1200" dirty="0" smtClean="0">
                <a:latin typeface="Times New Roman" pitchFamily="18" charset="0"/>
              </a:rPr>
              <a:t>(</a:t>
            </a:r>
            <a:r>
              <a:rPr lang="en-US" altLang="ja-JP" sz="1200" i="1" dirty="0" smtClean="0">
                <a:latin typeface="Times New Roman" pitchFamily="18" charset="0"/>
              </a:rPr>
              <a:t>k</a:t>
            </a:r>
            <a:r>
              <a:rPr lang="en-US" altLang="ja-JP" sz="1200" dirty="0">
                <a:latin typeface="Times New Roman" pitchFamily="18" charset="0"/>
              </a:rPr>
              <a:t>) 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Radiation power per an electron</a:t>
            </a:r>
          </a:p>
          <a:p>
            <a:pPr>
              <a:spcBef>
                <a:spcPct val="50000"/>
              </a:spcBef>
            </a:pPr>
            <a:r>
              <a:rPr lang="en-US" altLang="ja-JP" sz="1200" i="1" dirty="0" smtClean="0">
                <a:latin typeface="Symbol" pitchFamily="18" charset="2"/>
              </a:rPr>
              <a:t>r</a:t>
            </a:r>
            <a:r>
              <a:rPr lang="en-US" altLang="ja-JP" sz="1200" dirty="0" smtClean="0">
                <a:latin typeface="Times New Roman" pitchFamily="18" charset="0"/>
              </a:rPr>
              <a:t>(</a:t>
            </a:r>
            <a:r>
              <a:rPr lang="en-US" altLang="ja-JP" sz="1200" i="1" dirty="0" smtClean="0">
                <a:latin typeface="Times New Roman" pitchFamily="18" charset="0"/>
              </a:rPr>
              <a:t>z</a:t>
            </a:r>
            <a:r>
              <a:rPr lang="en-US" altLang="ja-JP" sz="1200" dirty="0" smtClean="0">
                <a:latin typeface="Times New Roman" pitchFamily="18" charset="0"/>
              </a:rPr>
              <a:t>)</a:t>
            </a:r>
            <a:r>
              <a:rPr lang="en-US" altLang="ja-JP" sz="1200" dirty="0" smtClean="0">
                <a:latin typeface="Arial" charset="0"/>
              </a:rPr>
              <a:t> : Longitudinal electron density distribution</a:t>
            </a:r>
          </a:p>
          <a:p>
            <a:pPr>
              <a:spcBef>
                <a:spcPct val="50000"/>
              </a:spcBef>
            </a:pPr>
            <a:r>
              <a:rPr lang="en-US" altLang="ja-JP" sz="1200" i="1" dirty="0" smtClean="0">
                <a:latin typeface="Times New Roman" pitchFamily="18" charset="0"/>
              </a:rPr>
              <a:t>F</a:t>
            </a:r>
            <a:r>
              <a:rPr lang="en-US" altLang="ja-JP" sz="1200" dirty="0" smtClean="0">
                <a:latin typeface="Times New Roman" pitchFamily="18" charset="0"/>
              </a:rPr>
              <a:t>(</a:t>
            </a:r>
            <a:r>
              <a:rPr lang="en-US" altLang="ja-JP" sz="1200" i="1" dirty="0" smtClean="0">
                <a:latin typeface="Times New Roman" pitchFamily="18" charset="0"/>
              </a:rPr>
              <a:t>k</a:t>
            </a:r>
            <a:r>
              <a:rPr lang="en-US" altLang="ja-JP" sz="1200" dirty="0" smtClean="0">
                <a:latin typeface="Times New Roman" pitchFamily="18" charset="0"/>
              </a:rPr>
              <a:t>) 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: Form factor</a:t>
            </a:r>
          </a:p>
        </p:txBody>
      </p:sp>
      <p:graphicFrame>
        <p:nvGraphicFramePr>
          <p:cNvPr id="2054" name="Object 5"/>
          <p:cNvGraphicFramePr>
            <a:graphicFrameLocks noChangeAspect="1"/>
          </p:cNvGraphicFramePr>
          <p:nvPr/>
        </p:nvGraphicFramePr>
        <p:xfrm>
          <a:off x="1043608" y="5157192"/>
          <a:ext cx="1944216" cy="552347"/>
        </p:xfrm>
        <a:graphic>
          <a:graphicData uri="http://schemas.openxmlformats.org/presentationml/2006/ole">
            <p:oleObj spid="_x0000_s94212" name="数式" r:id="rId7" imgW="1701720" imgH="48240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115616" y="5877272"/>
          <a:ext cx="1669562" cy="574304"/>
        </p:xfrm>
        <a:graphic>
          <a:graphicData uri="http://schemas.openxmlformats.org/presentationml/2006/ole">
            <p:oleObj spid="_x0000_s94213" name="数式" r:id="rId8" imgW="1549080" imgH="533160" progId="Equation.3">
              <p:embed/>
            </p:oleObj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467544" y="4869160"/>
            <a:ext cx="3483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Gaussian beam with bunch length </a:t>
            </a:r>
            <a:r>
              <a:rPr kumimoji="1" lang="en-US" altLang="ja-JP" sz="1400" dirty="0" err="1" smtClean="0">
                <a:latin typeface="Symbol" pitchFamily="18" charset="2"/>
              </a:rPr>
              <a:t>s</a:t>
            </a:r>
            <a:r>
              <a:rPr kumimoji="1" lang="en-US" altLang="ja-JP" sz="1400" baseline="-25000" dirty="0" err="1" smtClean="0"/>
              <a:t>z</a:t>
            </a:r>
            <a:endParaRPr kumimoji="1" lang="ja-JP" altLang="en-US" sz="1400" baseline="-25000" dirty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156176" y="5877272"/>
          <a:ext cx="1230816" cy="445417"/>
        </p:xfrm>
        <a:graphic>
          <a:graphicData uri="http://schemas.openxmlformats.org/presentationml/2006/ole">
            <p:oleObj spid="_x0000_s94214" name="数式" r:id="rId9" imgW="596880" imgH="215640" progId="Equation.3">
              <p:embed/>
            </p:oleObj>
          </a:graphicData>
        </a:graphic>
      </p:graphicFrame>
      <p:pic>
        <p:nvPicPr>
          <p:cNvPr id="20" name="Picture 9" descr="Fig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2564904"/>
            <a:ext cx="3456384" cy="23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755576" y="1556792"/>
            <a:ext cx="77048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Mode matching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コンテンツ プレースホルダ 7"/>
          <p:cNvGraphicFramePr>
            <a:graphicFrameLocks noChangeAspect="1"/>
          </p:cNvGraphicFramePr>
          <p:nvPr>
            <p:ph idx="1"/>
          </p:nvPr>
        </p:nvGraphicFramePr>
        <p:xfrm>
          <a:off x="4932363" y="1772345"/>
          <a:ext cx="3259137" cy="800100"/>
        </p:xfrm>
        <a:graphic>
          <a:graphicData uri="http://schemas.openxmlformats.org/presentationml/2006/ole">
            <p:oleObj spid="_x0000_s95234" name="数式" r:id="rId4" imgW="2844720" imgH="698400" progId="Equation.3">
              <p:embed/>
            </p:oleObj>
          </a:graphicData>
        </a:graphic>
      </p:graphicFrame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>
            <a:normAutofit fontScale="92500" lnSpcReduction="10000"/>
          </a:bodyPr>
          <a:lstStyle/>
          <a:p>
            <a:fld id="{D2D8002D-B5B0-4BAC-B1F6-782DDCCE6D9C}" type="slidenum">
              <a:rPr kumimoji="1" lang="ja-JP" altLang="en-US" sz="2000" smtClean="0"/>
              <a:pPr/>
              <a:t>11</a:t>
            </a:fld>
            <a:r>
              <a:rPr kumimoji="1" lang="en-US" altLang="ja-JP" sz="2000" dirty="0" smtClean="0"/>
              <a:t>/29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9712" y="836712"/>
            <a:ext cx="464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Acceptance angle is limited for Mode matching</a:t>
            </a:r>
            <a:endParaRPr kumimoji="1" lang="ja-JP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36480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844824"/>
            <a:ext cx="20806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996952"/>
            <a:ext cx="3162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5076056" y="3212976"/>
          <a:ext cx="2820317" cy="360040"/>
        </p:xfrm>
        <a:graphic>
          <a:graphicData uri="http://schemas.openxmlformats.org/presentationml/2006/ole">
            <p:oleObj spid="_x0000_s95235" name="数式" r:id="rId8" imgW="1790640" imgH="228600" progId="Equation.3">
              <p:embed/>
            </p:oleObj>
          </a:graphicData>
        </a:graphic>
      </p:graphicFrame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789040"/>
            <a:ext cx="2956425" cy="192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827584" y="5949280"/>
            <a:ext cx="734481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2"/>
                </a:solidFill>
              </a:rPr>
              <a:t>Acceptance angle </a:t>
            </a:r>
            <a:r>
              <a:rPr kumimoji="1" lang="en-US" altLang="ja-JP" sz="2000" b="1" dirty="0" smtClean="0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kumimoji="1" lang="en-US" altLang="ja-JP" sz="2000" b="1" dirty="0" smtClean="0">
                <a:solidFill>
                  <a:schemeClr val="accent2"/>
                </a:solidFill>
              </a:rPr>
              <a:t> is determined </a:t>
            </a:r>
          </a:p>
          <a:p>
            <a:pPr algn="ctr"/>
            <a:r>
              <a:rPr kumimoji="1" lang="en-US" altLang="ja-JP" sz="2000" b="1" dirty="0" smtClean="0">
                <a:solidFill>
                  <a:schemeClr val="accent2"/>
                </a:solidFill>
              </a:rPr>
              <a:t>to satisfy the mode matching.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Optimization of collision area : 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1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>
            <a:normAutofit fontScale="92500" lnSpcReduction="10000"/>
          </a:bodyPr>
          <a:lstStyle/>
          <a:p>
            <a:fld id="{D2D8002D-B5B0-4BAC-B1F6-782DDCCE6D9C}" type="slidenum">
              <a:rPr kumimoji="1" lang="ja-JP" altLang="en-US" sz="2000" smtClean="0"/>
              <a:pPr/>
              <a:t>12</a:t>
            </a:fld>
            <a:r>
              <a:rPr kumimoji="1" lang="en-US" altLang="ja-JP" sz="2000" dirty="0" smtClean="0"/>
              <a:t>/29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95536" y="170080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 the case of bandwidth </a:t>
            </a:r>
            <a:r>
              <a:rPr lang="en-US" altLang="ja-JP" dirty="0" err="1" smtClean="0"/>
              <a:t>Δλ</a:t>
            </a:r>
            <a:r>
              <a:rPr lang="en-US" altLang="ja-JP" dirty="0" smtClean="0"/>
              <a:t>/λ, pulse duration of CSR is lengthened by a factor 1/(</a:t>
            </a:r>
            <a:r>
              <a:rPr lang="en-US" altLang="ja-JP" dirty="0" err="1" smtClean="0"/>
              <a:t>Δλ</a:t>
            </a:r>
            <a:r>
              <a:rPr lang="en-US" altLang="ja-JP" dirty="0" smtClean="0"/>
              <a:t>/λ).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836712"/>
            <a:ext cx="7234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  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Half cycle of CSR is destroyed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by an narrow band mirror.</a:t>
            </a:r>
          </a:p>
        </p:txBody>
      </p:sp>
      <p:pic>
        <p:nvPicPr>
          <p:cNvPr id="89089" name="Picture 1" descr="D:\研究\PF-2011\CSR-ICS\PERL\CSRcycleDistor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6333660" cy="406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:\研究\PF-2011\CSR-ICS\PERL\Fig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5109390" cy="351885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Optimization of collision area : 2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>
            <a:normAutofit fontScale="92500" lnSpcReduction="10000"/>
          </a:bodyPr>
          <a:lstStyle/>
          <a:p>
            <a:fld id="{D2D8002D-B5B0-4BAC-B1F6-782DDCCE6D9C}" type="slidenum">
              <a:rPr kumimoji="1" lang="ja-JP" altLang="en-US" sz="2000" smtClean="0"/>
              <a:pPr/>
              <a:t>13</a:t>
            </a:fld>
            <a:r>
              <a:rPr kumimoji="1" lang="en-US" altLang="ja-JP" sz="2000" dirty="0" smtClean="0"/>
              <a:t>/29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19672" y="692696"/>
            <a:ext cx="62664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000" dirty="0" smtClean="0"/>
              <a:t>　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CSR in optical cavity is assumed to be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Gaussian beam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 </a:t>
            </a:r>
            <a:endParaRPr kumimoji="1" lang="en-US" altLang="ja-JP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Hour glass effect 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is considered at the collision.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0112" y="4293096"/>
            <a:ext cx="3132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altLang="ja-JP" sz="16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16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ja-JP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λN</a:t>
            </a:r>
            <a:r>
              <a:rPr lang="en-US" altLang="ja-JP" sz="16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ja-JP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ja-JP" sz="1600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independent to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altLang="ja-JP" sz="16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5867400" y="4797425"/>
          <a:ext cx="3014663" cy="620713"/>
        </p:xfrm>
        <a:graphic>
          <a:graphicData uri="http://schemas.openxmlformats.org/presentationml/2006/ole">
            <p:oleObj spid="_x0000_s96258" name="数式" r:id="rId5" imgW="2361960" imgH="482400" progId="Equation.3">
              <p:embed/>
            </p:oleObj>
          </a:graphicData>
        </a:graphic>
      </p:graphicFrame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5652120" y="2060848"/>
          <a:ext cx="3047525" cy="792088"/>
        </p:xfrm>
        <a:graphic>
          <a:graphicData uri="http://schemas.openxmlformats.org/presentationml/2006/ole">
            <p:oleObj spid="_x0000_s96259" name="数式" r:id="rId6" imgW="2159000" imgH="558800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92080" y="16288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Beam size w(z) of Gaussian beam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66005" y="2996952"/>
            <a:ext cx="3427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Small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altLang="ja-JP" sz="16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ja-JP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ja-JP" altLang="en-US" sz="1600" dirty="0" smtClean="0">
                <a:latin typeface="Arial" pitchFamily="34" charset="0"/>
                <a:cs typeface="Arial" pitchFamily="34" charset="0"/>
              </a:rPr>
              <a:t>　</a:t>
            </a:r>
            <a:endParaRPr lang="en-US" altLang="ja-JP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    small spot size is easy to spread</a:t>
            </a:r>
          </a:p>
          <a:p>
            <a:r>
              <a:rPr kumimoji="1" lang="en-US" altLang="ja-JP" sz="1600" dirty="0" smtClean="0"/>
              <a:t>	</a:t>
            </a:r>
            <a:r>
              <a:rPr lang="ja-JP" altLang="en-US" sz="1600" dirty="0" smtClean="0"/>
              <a:t>　　 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1560" y="5733256"/>
            <a:ext cx="7776864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1600" dirty="0" smtClean="0"/>
              <a:t>　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The Rayleigh length is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altLang="ja-JP" sz="16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16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ja-JP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λN</a:t>
            </a:r>
            <a:r>
              <a:rPr lang="en-US" altLang="ja-JP" sz="16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	to minimize the effect of the timing jitter of electron bunches.</a:t>
            </a:r>
          </a:p>
          <a:p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	to avoid the non-linear effects.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High reflectivity mirror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908720"/>
            <a:ext cx="7992888" cy="1296144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>
              <a:buNone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In the wavelength range of a few 10 um </a:t>
            </a:r>
            <a:r>
              <a:rPr lang="ja-JP" altLang="en-US" sz="1600" dirty="0" smtClean="0">
                <a:latin typeface="Arial" pitchFamily="34" charset="0"/>
                <a:cs typeface="Arial" pitchFamily="34" charset="0"/>
              </a:rPr>
              <a:t>～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a few 100 um,</a:t>
            </a:r>
          </a:p>
          <a:p>
            <a:pPr lvl="0"/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Reflectivity of metal is lower than 98 %.</a:t>
            </a:r>
          </a:p>
          <a:p>
            <a:pPr lvl="0"/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It is difficult to fabricate multilayered mirror with larger than 99% reflectivity by conventional method. 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>
            <a:normAutofit fontScale="92500" lnSpcReduction="10000"/>
          </a:bodyPr>
          <a:lstStyle/>
          <a:p>
            <a:fld id="{D2D8002D-B5B0-4BAC-B1F6-782DDCCE6D9C}" type="slidenum">
              <a:rPr kumimoji="1" lang="ja-JP" altLang="en-US" sz="2000" smtClean="0"/>
              <a:pPr/>
              <a:t>14</a:t>
            </a:fld>
            <a:r>
              <a:rPr lang="en-US" altLang="ja-JP" sz="2000" dirty="0" smtClean="0"/>
              <a:t>/29</a:t>
            </a:r>
            <a:endParaRPr kumimoji="1" lang="ja-JP" altLang="en-US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4752528" cy="243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012160" y="4509120"/>
            <a:ext cx="2551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Arial" pitchFamily="34" charset="0"/>
                <a:cs typeface="Arial" pitchFamily="34" charset="0"/>
              </a:rPr>
              <a:t>M.Tecimer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et al, PRSTAB </a:t>
            </a:r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13, </a:t>
            </a:r>
          </a:p>
          <a:p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030703,(2010)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827584" y="5229200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Stacking up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photonic crystal separated by vacuum layer.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Bandwidth is narrow at the higher order wavelength.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Wavelength, which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depends on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thickness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the layers, is controllable without losing the high-reflectivity. 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2420888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Development of high reflectivity mirror for terahertz region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X-ray at 60-200 </a:t>
            </a:r>
            <a:r>
              <a:rPr kumimoji="1" lang="en-US" altLang="ja-JP" sz="32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ERL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3212976"/>
            <a:ext cx="8568952" cy="3528392"/>
          </a:xfrm>
        </p:spPr>
        <p:txBody>
          <a:bodyPr>
            <a:noAutofit/>
          </a:bodyPr>
          <a:lstStyle/>
          <a:p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Number of photons of X-ray (b.w.10%)</a:t>
            </a:r>
          </a:p>
          <a:p>
            <a:pPr lvl="1"/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Number of photons per pulse : ~ </a:t>
            </a:r>
            <a:r>
              <a:rPr lang="en-US" altLang="ja-JP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altLang="ja-JP" sz="18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4-5 </a:t>
            </a:r>
            <a:r>
              <a:rPr lang="en-US" altLang="ja-JP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phs</a:t>
            </a:r>
            <a:r>
              <a:rPr lang="en-US" altLang="ja-JP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/pulse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Flux : ~ </a:t>
            </a:r>
            <a:r>
              <a:rPr kumimoji="1" lang="en-US" altLang="ja-JP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kumimoji="1" lang="en-US" altLang="ja-JP" sz="18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13-14 </a:t>
            </a:r>
            <a:r>
              <a:rPr lang="en-US" altLang="ja-JP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phs</a:t>
            </a:r>
            <a:r>
              <a:rPr lang="en-US" altLang="ja-JP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/s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.</a:t>
            </a:r>
            <a:endParaRPr kumimoji="1" lang="en-US" altLang="ja-JP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Energy range of X-ray </a:t>
            </a:r>
          </a:p>
          <a:p>
            <a:pPr lvl="1"/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altLang="ja-JP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0.04 to 4 </a:t>
            </a:r>
            <a:r>
              <a:rPr lang="en-US" altLang="ja-JP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altLang="ja-JP" sz="1800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 X-ray is possible at electron energy of 200 </a:t>
            </a:r>
            <a:r>
              <a:rPr lang="en-US" altLang="ja-JP" sz="18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 and bunch length 50 </a:t>
            </a:r>
            <a:r>
              <a:rPr lang="en-US" altLang="ja-JP" sz="1800" dirty="0" err="1" smtClean="0">
                <a:latin typeface="Arial" pitchFamily="34" charset="0"/>
                <a:cs typeface="Arial" pitchFamily="34" charset="0"/>
              </a:rPr>
              <a:t>fs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, which is accomplished in tracking simulation. </a:t>
            </a:r>
          </a:p>
          <a:p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Pulse duration of X-ray is </a:t>
            </a:r>
            <a:r>
              <a:rPr lang="en-US" altLang="ja-JP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en-US" altLang="ja-JP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fs</a:t>
            </a:r>
            <a:r>
              <a:rPr lang="en-US" altLang="ja-JP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1 ps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kumimoji="1" lang="en-US" altLang="ja-JP" sz="1800" dirty="0" smtClean="0">
                <a:latin typeface="Arial" pitchFamily="34" charset="0"/>
                <a:cs typeface="Arial" pitchFamily="34" charset="0"/>
              </a:rPr>
              <a:t>Electron transverse beam size is much smaller than the focus size of focused CSR.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5499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323528" y="3068960"/>
            <a:ext cx="8424936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23528" y="6597352"/>
            <a:ext cx="8424936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153400" cy="7858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Summary</a:t>
            </a:r>
            <a:endParaRPr lang="ja-JP" altLang="en-US" sz="3200" dirty="0" smtClean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352928" cy="449580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We proposed the inverse Compton scattering of CSR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ERL is a nice platform for both high-intensity CSR source and inverse Compton scattering. </a:t>
            </a:r>
            <a:endParaRPr kumimoji="1" lang="en-US" altLang="ja-JP" dirty="0" smtClean="0">
              <a:latin typeface="Arial" pitchFamily="34" charset="0"/>
              <a:cs typeface="Arial" pitchFamily="34" charset="0"/>
            </a:endParaRPr>
          </a:p>
          <a:p>
            <a:endParaRPr kumimoji="1" lang="en-US" altLang="ja-JP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Two optical schemes</a:t>
            </a: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Magic mirror :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White light with pulse duration of 100 </a:t>
            </a:r>
            <a:r>
              <a:rPr lang="en-US" altLang="ja-JP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fs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Optical cavity :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Narrow bandwidth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Power amplification by pulse stacking is estimated almost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1000 times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Scattered p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hoton expected in ERL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(Optical cavity)</a:t>
            </a: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Generation of soft X-ray with energy range of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0.04 – 4 </a:t>
            </a:r>
            <a:r>
              <a:rPr lang="en-US" altLang="ja-JP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is expected at 200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ERL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 Pulse duration is from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en-US" altLang="ja-JP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fs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 1 ps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Number of photon per pulse is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altLang="ja-JP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4-5 </a:t>
            </a:r>
            <a:r>
              <a:rPr lang="en-US" altLang="ja-JP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phs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/pulse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, Flux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altLang="ja-JP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13-14 </a:t>
            </a:r>
            <a:r>
              <a:rPr lang="en-US" altLang="ja-JP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phs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/s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323528" y="1556792"/>
            <a:ext cx="8424936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Inverse Compton scattering of CSR</a:t>
            </a:r>
            <a:r>
              <a:rPr kumimoji="1" lang="ja-JP" altLang="en-US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（</a:t>
            </a:r>
            <a:r>
              <a:rPr kumimoji="1"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CSR-ICS</a:t>
            </a:r>
            <a:r>
              <a:rPr kumimoji="1" lang="ja-JP" altLang="en-US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）</a:t>
            </a:r>
            <a:r>
              <a:rPr kumimoji="1"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 </a:t>
            </a:r>
            <a:endParaRPr kumimoji="1" lang="ja-JP" altLang="en-US" sz="32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aphicFrame>
        <p:nvGraphicFramePr>
          <p:cNvPr id="8" name="コンテンツ プレースホルダ 7"/>
          <p:cNvGraphicFramePr>
            <a:graphicFrameLocks noChangeAspect="1"/>
          </p:cNvGraphicFramePr>
          <p:nvPr>
            <p:ph idx="1"/>
          </p:nvPr>
        </p:nvGraphicFramePr>
        <p:xfrm>
          <a:off x="3923928" y="1988840"/>
          <a:ext cx="1441450" cy="425450"/>
        </p:xfrm>
        <a:graphic>
          <a:graphicData uri="http://schemas.openxmlformats.org/presentationml/2006/ole">
            <p:oleObj spid="_x0000_s92162" name="数式" r:id="rId4" imgW="774360" imgH="228600" progId="Equation.3">
              <p:embed/>
            </p:oleObj>
          </a:graphicData>
        </a:graphic>
      </p:graphicFrame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000" dirty="0" smtClean="0"/>
              <a:t>5</a:t>
            </a:r>
            <a:r>
              <a:rPr kumimoji="1" lang="en-US" altLang="ja-JP" sz="2000" dirty="0" smtClean="0"/>
              <a:t>/29</a:t>
            </a:r>
            <a:endParaRPr kumimoji="1" lang="ja-JP" altLang="en-US" sz="2000" dirty="0"/>
          </a:p>
        </p:txBody>
      </p:sp>
      <p:graphicFrame>
        <p:nvGraphicFramePr>
          <p:cNvPr id="1028" name="コンテンツ プレースホルダ 7"/>
          <p:cNvGraphicFramePr>
            <a:graphicFrameLocks noChangeAspect="1"/>
          </p:cNvGraphicFramePr>
          <p:nvPr/>
        </p:nvGraphicFramePr>
        <p:xfrm>
          <a:off x="1475656" y="2492896"/>
          <a:ext cx="5904656" cy="263588"/>
        </p:xfrm>
        <a:graphic>
          <a:graphicData uri="http://schemas.openxmlformats.org/presentationml/2006/ole">
            <p:oleObj spid="_x0000_s92163" name="数式" r:id="rId5" imgW="4813200" imgH="21564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868144" y="2132856"/>
            <a:ext cx="18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Head-on collision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35896" y="6309320"/>
            <a:ext cx="550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M. Shimada  and R. </a:t>
            </a:r>
            <a:r>
              <a:rPr lang="en-US" altLang="ja-JP" sz="1400" dirty="0" err="1" smtClean="0"/>
              <a:t>Hajima</a:t>
            </a:r>
            <a:r>
              <a:rPr lang="en-US" altLang="ja-JP" sz="1400" dirty="0" smtClean="0"/>
              <a:t>, PRSTAB  </a:t>
            </a:r>
            <a:r>
              <a:rPr lang="en-US" altLang="ja-JP" sz="1400" b="1" dirty="0" smtClean="0"/>
              <a:t>13, </a:t>
            </a:r>
            <a:r>
              <a:rPr lang="en-US" altLang="ja-JP" sz="1400" dirty="0" smtClean="0"/>
              <a:t>100701,(2010)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1640" y="692696"/>
            <a:ext cx="6036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Hard X-ray and gamma-ray of laser Compton scattering </a:t>
            </a:r>
          </a:p>
          <a:p>
            <a:pPr algn="ctr"/>
            <a:r>
              <a:rPr kumimoji="1" lang="en-US" altLang="ja-JP" sz="1600" dirty="0" smtClean="0"/>
              <a:t>is planned at the Compact ERL. </a:t>
            </a:r>
            <a:endParaRPr kumimoji="1" lang="ja-JP" altLang="en-US" sz="160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36412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4860032" y="371703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CSR - ICS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7544" y="378904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laser- ICS</a:t>
            </a:r>
            <a:endParaRPr kumimoji="1" lang="ja-JP" altLang="en-US" dirty="0"/>
          </a:p>
        </p:txBody>
      </p:sp>
      <p:pic>
        <p:nvPicPr>
          <p:cNvPr id="1029" name="Picture 5" descr="D:\研究\PF-2010\PF-ERL\Compton&amp;FEL\まとめ・発表資料\ビーム物理研究会\Figures\ConventionalIC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509120"/>
            <a:ext cx="3312368" cy="527177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323528" y="1628800"/>
            <a:ext cx="484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Photon e</a:t>
            </a:r>
            <a:r>
              <a:rPr kumimoji="1" lang="en-US" altLang="ja-JP" dirty="0" smtClean="0"/>
              <a:t>nergy due to inverse Compton scattering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3068960"/>
            <a:ext cx="830477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CSR-ICS is proposed as a soft X-ray light source at the compact ERL. 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07904" y="5589240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CSR is reflected at a </a:t>
            </a:r>
            <a:r>
              <a:rPr lang="en-US" altLang="ja-JP" dirty="0" smtClean="0"/>
              <a:t>mirror and </a:t>
            </a:r>
          </a:p>
          <a:p>
            <a:r>
              <a:rPr lang="en-US" altLang="ja-JP" dirty="0" smtClean="0"/>
              <a:t>collides with the following electron bunch.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研究\PF-2010\PF-ERL\Compton&amp;FEL\まとめ\CSRworkshop\Figures\ICS波長範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7621718" cy="3456384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CSR-ICS at the Compact ERL</a:t>
            </a:r>
            <a:endParaRPr kumimoji="1" lang="ja-JP" altLang="en-US" sz="32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X-ray expected by the inverse Compton scattering of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5013176"/>
            <a:ext cx="1770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Corurtesy</a:t>
            </a:r>
            <a:r>
              <a:rPr lang="en-US" altLang="ja-JP" sz="1200" dirty="0" smtClean="0"/>
              <a:t>  S. Adachi</a:t>
            </a:r>
            <a:endParaRPr kumimoji="1" lang="ja-JP" altLang="en-US" sz="1200" dirty="0"/>
          </a:p>
        </p:txBody>
      </p:sp>
      <p:sp>
        <p:nvSpPr>
          <p:cNvPr id="11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000" dirty="0" smtClean="0"/>
              <a:t>7</a:t>
            </a:r>
            <a:r>
              <a:rPr kumimoji="1" lang="en-US" altLang="ja-JP" sz="2000" dirty="0" smtClean="0"/>
              <a:t>/29</a:t>
            </a:r>
            <a:endParaRPr kumimoji="1" lang="ja-JP" altLang="en-US" sz="2000" dirty="0"/>
          </a:p>
        </p:txBody>
      </p:sp>
      <p:sp>
        <p:nvSpPr>
          <p:cNvPr id="8" name="円/楕円 7"/>
          <p:cNvSpPr/>
          <p:nvPr/>
        </p:nvSpPr>
        <p:spPr>
          <a:xfrm>
            <a:off x="3707904" y="3356992"/>
            <a:ext cx="4824536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6084168" y="4365104"/>
            <a:ext cx="21602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139952" y="5661248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This area is </a:t>
            </a:r>
            <a:r>
              <a:rPr kumimoji="1" lang="en-US" altLang="ja-JP" dirty="0" smtClean="0"/>
              <a:t>expected at the </a:t>
            </a:r>
            <a:r>
              <a:rPr kumimoji="1" lang="en-US" altLang="ja-JP" dirty="0" err="1" smtClean="0"/>
              <a:t>cERL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562074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Comparison CSR-ICS with conventional ICS </a:t>
            </a:r>
            <a:endParaRPr kumimoji="1" lang="ja-JP" altLang="en-US" sz="32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323528" y="1772816"/>
          <a:ext cx="8568952" cy="3318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20280"/>
                <a:gridCol w="1800200"/>
                <a:gridCol w="1872208"/>
                <a:gridCol w="2376264"/>
              </a:tblGrid>
              <a:tr h="360040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Laser-ICS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FEL-ICS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CSR-ICS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Equipment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External</a:t>
                      </a:r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 laser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Undulator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Only</a:t>
                      </a:r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 mirror 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Synchronization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Difficult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Easy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Easy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Spot</a:t>
                      </a:r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 size of laser</a:t>
                      </a:r>
                      <a:endParaRPr kumimoji="1" lang="en-US" altLang="ja-JP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(depends</a:t>
                      </a:r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 on wavelength)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Smaller</a:t>
                      </a:r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Smaller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Larger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endParaRPr kumimoji="1" lang="en-US" altLang="ja-JP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l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Bandwidth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Narrow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Narrow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Relatively narrow</a:t>
                      </a:r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~</a:t>
                      </a:r>
                      <a:r>
                        <a:rPr kumimoji="1" lang="ja-JP" altLang="en-US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white light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Electron</a:t>
                      </a:r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 energy</a:t>
                      </a:r>
                      <a:endParaRPr kumimoji="1" lang="en-US" altLang="ja-JP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Lower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Lower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Higher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Bunch</a:t>
                      </a:r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 compression</a:t>
                      </a:r>
                      <a:endParaRPr kumimoji="1" lang="ja-JP" altLang="en-US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Difficult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Difficult</a:t>
                      </a:r>
                      <a:endParaRPr kumimoji="1" lang="ja-JP" altLang="en-US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Easy</a:t>
                      </a:r>
                      <a:endParaRPr kumimoji="1" lang="ja-JP" altLang="en-US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Emittance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Larger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Larger</a:t>
                      </a:r>
                      <a:endParaRPr kumimoji="1" lang="ja-JP" altLang="en-US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ＭＳ Ｐゴシック" pitchFamily="50" charset="-128"/>
                          <a:ea typeface="ＭＳ Ｐゴシック" pitchFamily="50" charset="-128"/>
                        </a:rPr>
                        <a:t>Smaller</a:t>
                      </a:r>
                      <a:endParaRPr kumimoji="1" lang="ja-JP" altLang="en-US" sz="1600" dirty="0" smtClean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>
            <a:normAutofit fontScale="92500" lnSpcReduction="10000"/>
          </a:bodyPr>
          <a:lstStyle/>
          <a:p>
            <a:fld id="{D2D8002D-B5B0-4BAC-B1F6-782DDCCE6D9C}" type="slidenum">
              <a:rPr kumimoji="1" lang="ja-JP" altLang="en-US" sz="2000" smtClean="0"/>
              <a:pPr/>
              <a:t>4</a:t>
            </a:fld>
            <a:r>
              <a:rPr kumimoji="1" lang="en-US" altLang="ja-JP" sz="2000" dirty="0" smtClean="0"/>
              <a:t>/29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4936" cy="504056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Proposals of the ICS</a:t>
            </a:r>
            <a:r>
              <a:rPr lang="ja-JP" altLang="en-US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of CSR and CDR</a:t>
            </a:r>
            <a:endParaRPr kumimoji="1" lang="ja-JP" altLang="en-US" sz="32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2160240" cy="157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67544" y="5301208"/>
            <a:ext cx="4008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N. </a:t>
            </a:r>
            <a:r>
              <a:rPr lang="en-US" altLang="ja-JP" sz="1200" dirty="0" err="1" smtClean="0"/>
              <a:t>Sei</a:t>
            </a:r>
            <a:r>
              <a:rPr lang="en-US" altLang="ja-JP" sz="1200" dirty="0" smtClean="0"/>
              <a:t>  and T. Takahashi, APEX </a:t>
            </a:r>
            <a:r>
              <a:rPr lang="en-US" altLang="ja-JP" sz="1200" b="1" dirty="0" smtClean="0"/>
              <a:t>3, </a:t>
            </a:r>
            <a:r>
              <a:rPr lang="en-US" altLang="ja-JP" sz="1200" dirty="0" smtClean="0"/>
              <a:t>052401,(2010)</a:t>
            </a:r>
            <a:endParaRPr kumimoji="1" lang="ja-JP" altLang="en-US" sz="12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2448272" cy="174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99592" y="3284984"/>
            <a:ext cx="3060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N. </a:t>
            </a:r>
            <a:r>
              <a:rPr lang="en-US" altLang="ja-JP" sz="1200" dirty="0" err="1" smtClean="0"/>
              <a:t>Sei</a:t>
            </a:r>
            <a:r>
              <a:rPr lang="en-US" altLang="ja-JP" sz="1200" dirty="0" smtClean="0"/>
              <a:t>  et al, APEX </a:t>
            </a:r>
            <a:r>
              <a:rPr lang="en-US" altLang="ja-JP" sz="1200" b="1" dirty="0" smtClean="0"/>
              <a:t>1, </a:t>
            </a:r>
            <a:r>
              <a:rPr lang="en-US" altLang="ja-JP" sz="1200" dirty="0" smtClean="0"/>
              <a:t>087003,(2008)</a:t>
            </a:r>
            <a:endParaRPr kumimoji="1" lang="ja-JP" altLang="en-US" sz="12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628800"/>
            <a:ext cx="242482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4828432" y="3501008"/>
            <a:ext cx="3500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A. P. </a:t>
            </a:r>
            <a:r>
              <a:rPr lang="en-US" altLang="ja-JP" sz="1200" dirty="0" err="1" smtClean="0"/>
              <a:t>Porylitsyn</a:t>
            </a:r>
            <a:r>
              <a:rPr lang="en-US" altLang="ja-JP" sz="1200" dirty="0" smtClean="0"/>
              <a:t> et al, PRE </a:t>
            </a:r>
            <a:r>
              <a:rPr lang="en-US" altLang="ja-JP" sz="1200" b="1" dirty="0" smtClean="0"/>
              <a:t>60, </a:t>
            </a:r>
            <a:r>
              <a:rPr lang="en-US" altLang="ja-JP" sz="1200" dirty="0" smtClean="0"/>
              <a:t>2272,(1999)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5589240"/>
            <a:ext cx="4032448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It’s proposed as </a:t>
            </a:r>
            <a:r>
              <a:rPr lang="en-US" altLang="ja-JP" sz="1600" dirty="0" smtClean="0"/>
              <a:t>a r</a:t>
            </a:r>
            <a:r>
              <a:rPr kumimoji="1" lang="en-US" altLang="ja-JP" sz="1600" dirty="0" smtClean="0"/>
              <a:t>eal time</a:t>
            </a:r>
            <a:r>
              <a:rPr lang="ja-JP" altLang="en-US" sz="1600" dirty="0" smtClean="0"/>
              <a:t> </a:t>
            </a:r>
            <a:r>
              <a:rPr kumimoji="1" lang="en-US" altLang="ja-JP" sz="1600" dirty="0" smtClean="0"/>
              <a:t>THz Spectroscopy. </a:t>
            </a:r>
            <a:endParaRPr lang="en-US" altLang="ja-JP" sz="1600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1600" dirty="0" smtClean="0"/>
              <a:t>　</a:t>
            </a:r>
            <a:r>
              <a:rPr lang="en-US" altLang="ja-JP" sz="1600" dirty="0" smtClean="0"/>
              <a:t>THz is converted to visible region.</a:t>
            </a:r>
            <a:endParaRPr kumimoji="1" lang="en-US" altLang="ja-JP" sz="16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1600" dirty="0" smtClean="0"/>
              <a:t>　</a:t>
            </a:r>
            <a:r>
              <a:rPr lang="en-US" altLang="ja-JP" sz="1600" dirty="0" smtClean="0"/>
              <a:t>Flux is very small.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4456" y="5445224"/>
            <a:ext cx="3125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A. </a:t>
            </a:r>
            <a:r>
              <a:rPr lang="en-US" altLang="ja-JP" sz="1200" dirty="0" err="1" smtClean="0"/>
              <a:t>Aryshev</a:t>
            </a:r>
            <a:r>
              <a:rPr lang="en-US" altLang="ja-JP" sz="1200" dirty="0" smtClean="0"/>
              <a:t> et al, IPAC’10</a:t>
            </a:r>
            <a:r>
              <a:rPr lang="en-US" altLang="ja-JP" sz="1200" b="1" dirty="0" smtClean="0"/>
              <a:t>, </a:t>
            </a:r>
            <a:r>
              <a:rPr lang="en-US" altLang="ja-JP" sz="1200" dirty="0" smtClean="0"/>
              <a:t>196,(2010)</a:t>
            </a:r>
            <a:endParaRPr kumimoji="1" lang="ja-JP" altLang="en-US" sz="12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626868" cy="12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4572000" y="5877272"/>
            <a:ext cx="421500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ICS of Coherent Diffraction Radiation</a:t>
            </a:r>
            <a:endParaRPr lang="en-US" altLang="ja-JP" sz="16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1600" dirty="0" smtClean="0"/>
              <a:t>  </a:t>
            </a:r>
            <a:r>
              <a:rPr lang="en-US" altLang="ja-JP" sz="1600" dirty="0" smtClean="0"/>
              <a:t>Compact X-ray light source.</a:t>
            </a:r>
            <a:endParaRPr kumimoji="1" lang="ja-JP" altLang="en-US" sz="16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4499992" y="1700808"/>
            <a:ext cx="0" cy="48965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Optics 1: </a:t>
            </a:r>
            <a:br>
              <a:rPr kumimoji="1"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kumimoji="1"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Magic mirror</a:t>
            </a:r>
            <a:r>
              <a:rPr lang="ja-JP" altLang="en-US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scheme for white light source I</a:t>
            </a:r>
            <a:endParaRPr kumimoji="1" lang="ja-JP" altLang="en-US" sz="32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648" y="5301208"/>
            <a:ext cx="64087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Electron Beam 200 </a:t>
            </a:r>
            <a:r>
              <a:rPr lang="en-US" altLang="ja-JP" sz="1600" dirty="0" err="1" smtClean="0"/>
              <a:t>MeV</a:t>
            </a:r>
            <a:r>
              <a:rPr lang="en-US" altLang="ja-JP" sz="1600" dirty="0" smtClean="0"/>
              <a:t>,  77 </a:t>
            </a:r>
            <a:r>
              <a:rPr lang="en-US" altLang="ja-JP" sz="1600" dirty="0" err="1" smtClean="0"/>
              <a:t>pC</a:t>
            </a:r>
            <a:endParaRPr lang="en-US" altLang="ja-JP" sz="1600" dirty="0" smtClean="0"/>
          </a:p>
          <a:p>
            <a:r>
              <a:rPr lang="en-US" altLang="ja-JP" sz="1600" dirty="0" smtClean="0"/>
              <a:t>	Acceptance angle of magic mirror</a:t>
            </a:r>
          </a:p>
          <a:p>
            <a:r>
              <a:rPr lang="ja-JP" altLang="en-US" sz="1600" dirty="0" smtClean="0"/>
              <a:t>　　                 </a:t>
            </a:r>
            <a:r>
              <a:rPr lang="en-US" altLang="ja-JP" sz="1600" dirty="0" smtClean="0"/>
              <a:t>	300 </a:t>
            </a:r>
            <a:r>
              <a:rPr lang="en-US" altLang="ja-JP" sz="1600" dirty="0" err="1" smtClean="0"/>
              <a:t>mrad</a:t>
            </a:r>
            <a:r>
              <a:rPr lang="en-US" altLang="ja-JP" sz="1600" dirty="0" smtClean="0"/>
              <a:t> [H] x 20 </a:t>
            </a:r>
            <a:r>
              <a:rPr lang="en-US" altLang="ja-JP" sz="1600" dirty="0" err="1" smtClean="0"/>
              <a:t>mrad</a:t>
            </a:r>
            <a:r>
              <a:rPr lang="en-US" altLang="ja-JP" sz="1600" dirty="0" smtClean="0"/>
              <a:t> [V] </a:t>
            </a:r>
          </a:p>
          <a:p>
            <a:r>
              <a:rPr lang="en-US" altLang="ja-JP" sz="1600" dirty="0" smtClean="0"/>
              <a:t>	Transverse electron beam size </a:t>
            </a:r>
          </a:p>
          <a:p>
            <a:r>
              <a:rPr lang="ja-JP" altLang="en-US" sz="1600" dirty="0" smtClean="0"/>
              <a:t>　　                     </a:t>
            </a:r>
            <a:r>
              <a:rPr lang="en-US" altLang="ja-JP" sz="1600" dirty="0" smtClean="0"/>
              <a:t>	70 um [H] x 30 um[V]</a:t>
            </a: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361450" cy="189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51521" y="4005064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/>
              <a:t>The spot size is assumed to be the same with that of the transverse beam size, which is estimated with </a:t>
            </a:r>
            <a:r>
              <a:rPr kumimoji="1" lang="en-US" altLang="ja-JP" dirty="0" err="1" smtClean="0"/>
              <a:t>betatron</a:t>
            </a:r>
            <a:r>
              <a:rPr kumimoji="1" lang="en-US" altLang="ja-JP" dirty="0" smtClean="0"/>
              <a:t> and dispersion function.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The transverse beam size is smaller than the wavelength of CSR.</a:t>
            </a:r>
            <a:endParaRPr kumimoji="1" lang="ja-JP" alt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776937" cy="20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4761775" y="3645024"/>
            <a:ext cx="4382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S. Kimura et al, Infrared Phys. &amp; Tech </a:t>
            </a:r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49,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147,(2006)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6444208" y="1052736"/>
            <a:ext cx="259228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3177256" cy="208823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Magic mirror scheme for white light source II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00192" y="2492896"/>
            <a:ext cx="262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Example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: </a:t>
            </a:r>
          </a:p>
          <a:p>
            <a:r>
              <a:rPr lang="en-US" altLang="ja-JP" sz="1400" dirty="0" smtClean="0"/>
              <a:t>Electron charge</a:t>
            </a:r>
            <a:r>
              <a:rPr kumimoji="1" lang="en-US" altLang="ja-JP" sz="1400" dirty="0" smtClean="0"/>
              <a:t> : 77pC/bunch </a:t>
            </a:r>
          </a:p>
          <a:p>
            <a:r>
              <a:rPr kumimoji="1" lang="en-US" altLang="ja-JP" sz="1400" dirty="0" smtClean="0"/>
              <a:t>Electron energy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: 200 </a:t>
            </a:r>
            <a:r>
              <a:rPr kumimoji="1" lang="en-US" altLang="ja-JP" sz="1400" dirty="0" err="1" smtClean="0"/>
              <a:t>MeV</a:t>
            </a:r>
            <a:r>
              <a:rPr lang="en-US" altLang="ja-JP" sz="1400" dirty="0" smtClean="0"/>
              <a:t>, </a:t>
            </a:r>
          </a:p>
          <a:p>
            <a:r>
              <a:rPr lang="en-US" altLang="ja-JP" sz="1400" dirty="0" smtClean="0"/>
              <a:t>Bunch length     :  </a:t>
            </a:r>
            <a:r>
              <a:rPr kumimoji="1" lang="en-US" altLang="ja-JP" sz="1400" dirty="0" smtClean="0"/>
              <a:t>100 </a:t>
            </a:r>
            <a:r>
              <a:rPr kumimoji="1" lang="en-US" altLang="ja-JP" sz="1400" dirty="0" err="1" smtClean="0"/>
              <a:t>fs</a:t>
            </a:r>
            <a:r>
              <a:rPr kumimoji="1" lang="en-US" altLang="ja-JP" sz="1400" dirty="0" smtClean="0"/>
              <a:t> 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3789040"/>
            <a:ext cx="874846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CSR 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(190</a:t>
            </a:r>
            <a:r>
              <a:rPr lang="en-US" altLang="ja-JP" sz="1600" dirty="0" smtClean="0">
                <a:latin typeface="Symbol" pitchFamily="18" charset="2"/>
              </a:rPr>
              <a:t>m</a:t>
            </a:r>
            <a:r>
              <a:rPr lang="en-US" altLang="ja-JP" sz="1600" dirty="0" smtClean="0"/>
              <a:t>m)</a:t>
            </a:r>
            <a:r>
              <a:rPr kumimoji="1" lang="en-US" altLang="ja-JP" sz="1600" dirty="0" smtClean="0"/>
              <a:t>	</a:t>
            </a:r>
          </a:p>
          <a:p>
            <a:r>
              <a:rPr lang="en-US" altLang="ja-JP" sz="1600" dirty="0" smtClean="0"/>
              <a:t>	</a:t>
            </a:r>
            <a:r>
              <a:rPr kumimoji="1" lang="en-US" altLang="ja-JP" sz="1600" dirty="0" smtClean="0"/>
              <a:t>: </a:t>
            </a:r>
            <a:r>
              <a:rPr lang="en-US" altLang="ja-JP" sz="1600" dirty="0" smtClean="0">
                <a:solidFill>
                  <a:srgbClr val="C00000"/>
                </a:solidFill>
              </a:rPr>
              <a:t>3 x 10</a:t>
            </a:r>
            <a:r>
              <a:rPr lang="en-US" altLang="ja-JP" sz="1600" baseline="30000" dirty="0" smtClean="0">
                <a:solidFill>
                  <a:srgbClr val="C00000"/>
                </a:solidFill>
              </a:rPr>
              <a:t>14</a:t>
            </a:r>
            <a:r>
              <a:rPr lang="en-US" altLang="ja-JP" sz="1600" dirty="0" smtClean="0">
                <a:solidFill>
                  <a:srgbClr val="C0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C00000"/>
                </a:solidFill>
              </a:rPr>
              <a:t>phs</a:t>
            </a:r>
            <a:r>
              <a:rPr lang="en-US" altLang="ja-JP" sz="1600" dirty="0" smtClean="0">
                <a:solidFill>
                  <a:srgbClr val="C00000"/>
                </a:solidFill>
              </a:rPr>
              <a:t>/pulse  10%BW ,</a:t>
            </a:r>
            <a:r>
              <a:rPr lang="ja-JP" altLang="en-US" sz="1600" dirty="0" smtClean="0">
                <a:solidFill>
                  <a:srgbClr val="C00000"/>
                </a:solidFill>
              </a:rPr>
              <a:t>　</a:t>
            </a:r>
            <a:r>
              <a:rPr lang="en-US" altLang="ja-JP" sz="1600" dirty="0" smtClean="0">
                <a:solidFill>
                  <a:srgbClr val="C00000"/>
                </a:solidFill>
              </a:rPr>
              <a:t>4 x 10</a:t>
            </a:r>
            <a:r>
              <a:rPr lang="en-US" altLang="ja-JP" sz="1600" baseline="30000" dirty="0" smtClean="0">
                <a:solidFill>
                  <a:srgbClr val="C00000"/>
                </a:solidFill>
              </a:rPr>
              <a:t>23</a:t>
            </a:r>
            <a:r>
              <a:rPr lang="en-US" altLang="ja-JP" sz="1600" dirty="0" smtClean="0">
                <a:solidFill>
                  <a:srgbClr val="C0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C00000"/>
                </a:solidFill>
              </a:rPr>
              <a:t>phs</a:t>
            </a:r>
            <a:r>
              <a:rPr lang="en-US" altLang="ja-JP" sz="1600" dirty="0" smtClean="0">
                <a:solidFill>
                  <a:srgbClr val="C00000"/>
                </a:solidFill>
              </a:rPr>
              <a:t>/s 10%BW	</a:t>
            </a:r>
            <a:r>
              <a:rPr lang="en-US" altLang="ja-JP" sz="1600" dirty="0" smtClean="0"/>
              <a:t>(1.3 GHz)</a:t>
            </a:r>
            <a:r>
              <a:rPr lang="en-US" altLang="ja-JP" sz="1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ja-JP" sz="1600" dirty="0" smtClean="0"/>
              <a:t>X-rays (4 </a:t>
            </a:r>
            <a:r>
              <a:rPr lang="en-US" altLang="ja-JP" sz="1600" dirty="0" err="1" smtClean="0"/>
              <a:t>keV</a:t>
            </a:r>
            <a:r>
              <a:rPr lang="en-US" altLang="ja-JP" sz="1600" dirty="0" smtClean="0"/>
              <a:t>)	</a:t>
            </a:r>
          </a:p>
          <a:p>
            <a:r>
              <a:rPr lang="en-US" altLang="ja-JP" sz="1600" dirty="0" smtClean="0"/>
              <a:t>	: </a:t>
            </a:r>
            <a:r>
              <a:rPr lang="en-US" altLang="ja-JP" sz="1600" dirty="0" smtClean="0">
                <a:solidFill>
                  <a:srgbClr val="C00000"/>
                </a:solidFill>
              </a:rPr>
              <a:t>5 x 10</a:t>
            </a:r>
            <a:r>
              <a:rPr lang="en-US" altLang="ja-JP" sz="1600" baseline="30000" dirty="0" smtClean="0">
                <a:solidFill>
                  <a:srgbClr val="C00000"/>
                </a:solidFill>
              </a:rPr>
              <a:t>3</a:t>
            </a:r>
            <a:r>
              <a:rPr lang="en-US" altLang="ja-JP" sz="1600" dirty="0" smtClean="0">
                <a:solidFill>
                  <a:srgbClr val="C00000"/>
                </a:solidFill>
              </a:rPr>
              <a:t>  </a:t>
            </a:r>
            <a:r>
              <a:rPr lang="en-US" altLang="ja-JP" sz="1600" dirty="0" err="1" smtClean="0">
                <a:solidFill>
                  <a:srgbClr val="C00000"/>
                </a:solidFill>
              </a:rPr>
              <a:t>phs</a:t>
            </a:r>
            <a:r>
              <a:rPr lang="en-US" altLang="ja-JP" sz="1600" dirty="0" smtClean="0">
                <a:solidFill>
                  <a:srgbClr val="C00000"/>
                </a:solidFill>
              </a:rPr>
              <a:t>/pulse  10%BW ,</a:t>
            </a:r>
            <a:r>
              <a:rPr lang="ja-JP" altLang="en-US" sz="1600" dirty="0" smtClean="0">
                <a:solidFill>
                  <a:srgbClr val="C00000"/>
                </a:solidFill>
              </a:rPr>
              <a:t>　</a:t>
            </a:r>
            <a:r>
              <a:rPr lang="en-US" altLang="ja-JP" sz="1600" dirty="0" smtClean="0">
                <a:solidFill>
                  <a:srgbClr val="C00000"/>
                </a:solidFill>
              </a:rPr>
              <a:t>6 x 10</a:t>
            </a:r>
            <a:r>
              <a:rPr lang="en-US" altLang="ja-JP" sz="1600" baseline="30000" dirty="0" smtClean="0">
                <a:solidFill>
                  <a:srgbClr val="C00000"/>
                </a:solidFill>
              </a:rPr>
              <a:t>12</a:t>
            </a:r>
            <a:r>
              <a:rPr lang="en-US" altLang="ja-JP" sz="1600" dirty="0" smtClean="0">
                <a:solidFill>
                  <a:srgbClr val="C0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C00000"/>
                </a:solidFill>
              </a:rPr>
              <a:t>phs</a:t>
            </a:r>
            <a:r>
              <a:rPr lang="en-US" altLang="ja-JP" sz="1600" dirty="0" smtClean="0">
                <a:solidFill>
                  <a:srgbClr val="C00000"/>
                </a:solidFill>
              </a:rPr>
              <a:t>/s 10%BW	</a:t>
            </a:r>
            <a:r>
              <a:rPr lang="en-US" altLang="ja-JP" sz="1600" dirty="0" smtClean="0"/>
              <a:t>(1.3 GHz)</a:t>
            </a:r>
            <a:r>
              <a:rPr lang="en-US" altLang="ja-JP" sz="1600" dirty="0" smtClean="0">
                <a:solidFill>
                  <a:srgbClr val="C00000"/>
                </a:solidFill>
              </a:rPr>
              <a:t> </a:t>
            </a:r>
            <a:endParaRPr lang="en-US" altLang="ja-JP" sz="1600" dirty="0" smtClean="0"/>
          </a:p>
          <a:p>
            <a:r>
              <a:rPr lang="en-US" altLang="ja-JP" sz="1600" dirty="0" smtClean="0"/>
              <a:t>Scattered Photons	</a:t>
            </a:r>
          </a:p>
          <a:p>
            <a:r>
              <a:rPr kumimoji="1" lang="en-US" altLang="ja-JP" sz="1600" dirty="0" smtClean="0"/>
              <a:t>	: </a:t>
            </a:r>
            <a:r>
              <a:rPr lang="en-US" altLang="ja-JP" sz="1600" dirty="0" smtClean="0">
                <a:solidFill>
                  <a:srgbClr val="C00000"/>
                </a:solidFill>
              </a:rPr>
              <a:t>4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 x 10</a:t>
            </a:r>
            <a:r>
              <a:rPr kumimoji="1" lang="en-US" altLang="ja-JP" sz="1600" baseline="30000" dirty="0" smtClean="0">
                <a:solidFill>
                  <a:srgbClr val="C00000"/>
                </a:solidFill>
              </a:rPr>
              <a:t>5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  </a:t>
            </a:r>
            <a:r>
              <a:rPr kumimoji="1" lang="en-US" altLang="ja-JP" sz="1600" dirty="0" err="1" smtClean="0">
                <a:solidFill>
                  <a:srgbClr val="C00000"/>
                </a:solidFill>
              </a:rPr>
              <a:t>phs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/pulse 100%BW,   </a:t>
            </a:r>
            <a:r>
              <a:rPr lang="en-US" altLang="ja-JP" sz="1600" dirty="0" smtClean="0">
                <a:solidFill>
                  <a:srgbClr val="C00000"/>
                </a:solidFill>
              </a:rPr>
              <a:t>5 x 10</a:t>
            </a:r>
            <a:r>
              <a:rPr lang="en-US" altLang="ja-JP" sz="1600" baseline="30000" dirty="0" smtClean="0">
                <a:solidFill>
                  <a:srgbClr val="C00000"/>
                </a:solidFill>
              </a:rPr>
              <a:t>14</a:t>
            </a:r>
            <a:r>
              <a:rPr lang="en-US" altLang="ja-JP" sz="1600" dirty="0" smtClean="0">
                <a:solidFill>
                  <a:srgbClr val="C0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C00000"/>
                </a:solidFill>
              </a:rPr>
              <a:t>phs</a:t>
            </a:r>
            <a:r>
              <a:rPr lang="en-US" altLang="ja-JP" sz="1600" dirty="0" smtClean="0">
                <a:solidFill>
                  <a:srgbClr val="C00000"/>
                </a:solidFill>
              </a:rPr>
              <a:t>/s  100%BW      	</a:t>
            </a:r>
            <a:r>
              <a:rPr lang="en-US" altLang="ja-JP" sz="1600" dirty="0" smtClean="0"/>
              <a:t>(1.3 GHz)</a:t>
            </a:r>
          </a:p>
          <a:p>
            <a:r>
              <a:rPr lang="en-US" altLang="ja-JP" sz="1600" dirty="0" smtClean="0"/>
              <a:t>Pulse duration </a:t>
            </a:r>
            <a:r>
              <a:rPr kumimoji="1" lang="en-US" altLang="ja-JP" sz="1600" dirty="0" smtClean="0"/>
              <a:t>	: 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100 </a:t>
            </a:r>
            <a:r>
              <a:rPr kumimoji="1" lang="en-US" altLang="ja-JP" sz="1600" dirty="0" err="1" smtClean="0">
                <a:solidFill>
                  <a:srgbClr val="C00000"/>
                </a:solidFill>
              </a:rPr>
              <a:t>fs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 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　</a:t>
            </a:r>
            <a:endParaRPr kumimoji="1" lang="ja-JP" altLang="en-US" sz="16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96752"/>
            <a:ext cx="2376264" cy="103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2907807" cy="2077005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99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5805264"/>
            <a:ext cx="7530844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1600" dirty="0" smtClean="0"/>
              <a:t>　</a:t>
            </a:r>
            <a:r>
              <a:rPr lang="en-US" altLang="ja-JP" sz="1600" dirty="0" smtClean="0"/>
              <a:t>Pulse duration of CSR becomes longer because of narrow bandwidth.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1600" dirty="0" smtClean="0"/>
              <a:t>  </a:t>
            </a:r>
            <a:r>
              <a:rPr lang="en-US" altLang="ja-JP" sz="1600" dirty="0" smtClean="0"/>
              <a:t>Timing jitter should be smaller than the pulse width of CSR.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1600" dirty="0" smtClean="0"/>
              <a:t>  The cutoff effect is ignored..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179512" y="1052736"/>
            <a:ext cx="8784976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635713" cy="12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3491462" cy="11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78098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Optics 2 : </a:t>
            </a:r>
            <a:br>
              <a:rPr lang="en-US" altLang="ja-JP" sz="28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Optical Cavity scheme for narrow bandwidth </a:t>
            </a:r>
            <a:endParaRPr kumimoji="1" lang="ja-JP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2636912"/>
            <a:ext cx="4176464" cy="1872208"/>
          </a:xfrm>
        </p:spPr>
        <p:txBody>
          <a:bodyPr>
            <a:noAutofit/>
          </a:bodyPr>
          <a:lstStyle/>
          <a:p>
            <a:pPr marL="514350" indent="-514350">
              <a:buAutoNum type="alphaLcPeriod"/>
            </a:pPr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Incoherent stacking </a:t>
            </a: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because the fluctuation of longitudinal position (a few hundreds um) is larger than wavelength of CSR.</a:t>
            </a:r>
          </a:p>
          <a:p>
            <a:pPr marL="514350" indent="-514350">
              <a:buAutoNum type="alphaLcPeriod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Electron bunch emits CSR </a:t>
            </a: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inside a cavity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Four mirrors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is necessary for two focus points. One is for collection of CSR and another is collision point. 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>
            <a:normAutofit fontScale="92500" lnSpcReduction="10000"/>
          </a:bodyPr>
          <a:lstStyle/>
          <a:p>
            <a:fld id="{D2D8002D-B5B0-4BAC-B1F6-782DDCCE6D9C}" type="slidenum">
              <a:rPr kumimoji="1" lang="ja-JP" altLang="en-US" sz="2000" smtClean="0"/>
              <a:pPr/>
              <a:t>8</a:t>
            </a:fld>
            <a:r>
              <a:rPr kumimoji="1" lang="en-US" altLang="ja-JP" sz="2000" dirty="0" smtClean="0"/>
              <a:t>/29</a:t>
            </a:r>
            <a:endParaRPr kumimoji="1" lang="ja-JP" altLang="en-US" sz="2000" dirty="0"/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2411760" y="3429000"/>
            <a:ext cx="4176464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23528" y="112474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CSR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- ICS</a:t>
            </a:r>
            <a:endParaRPr kumimoji="1" lang="en-US" altLang="ja-JP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1052736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ICS by an external laser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4572000" y="2708920"/>
            <a:ext cx="432048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Coherent stacking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External laser is injected from </a:t>
            </a: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outside a cavity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. It passes though a multilayered mirror with low transmittance.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Two mirrors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are enough for single focus point.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6016" y="4941168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E.R.Crosson</a:t>
            </a:r>
            <a:r>
              <a:rPr kumimoji="1" lang="en-US" altLang="ja-JP" sz="1200" dirty="0" smtClean="0"/>
              <a:t> et al, Rev. Sci. </a:t>
            </a:r>
            <a:r>
              <a:rPr kumimoji="1" lang="en-US" altLang="ja-JP" sz="1200" dirty="0" err="1" smtClean="0"/>
              <a:t>Instrum</a:t>
            </a:r>
            <a:r>
              <a:rPr lang="en-US" altLang="ja-JP" sz="1200" dirty="0" smtClean="0"/>
              <a:t>. </a:t>
            </a:r>
            <a:r>
              <a:rPr lang="en-US" altLang="ja-JP" sz="1200" b="1" dirty="0" smtClean="0"/>
              <a:t>70, </a:t>
            </a:r>
            <a:r>
              <a:rPr lang="en-US" altLang="ja-JP" sz="1200" dirty="0" smtClean="0"/>
              <a:t>p.4 (1999)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99592" y="6021288"/>
            <a:ext cx="6948264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accent2"/>
                </a:solidFill>
              </a:rPr>
              <a:t>In both cases, pulse </a:t>
            </a:r>
            <a:r>
              <a:rPr lang="en-US" altLang="ja-JP" sz="2000" dirty="0" smtClean="0">
                <a:solidFill>
                  <a:schemeClr val="accent2"/>
                </a:solidFill>
              </a:rPr>
              <a:t>power is stacked by </a:t>
            </a:r>
            <a:r>
              <a:rPr kumimoji="1" lang="en-US" altLang="ja-JP" sz="2000" b="1" dirty="0" smtClean="0">
                <a:solidFill>
                  <a:schemeClr val="accent2"/>
                </a:solidFill>
              </a:rPr>
              <a:t>1000 times </a:t>
            </a:r>
            <a:r>
              <a:rPr kumimoji="1" lang="en-US" altLang="ja-JP" sz="2000" dirty="0" smtClean="0">
                <a:solidFill>
                  <a:schemeClr val="accent2"/>
                </a:solidFill>
              </a:rPr>
              <a:t>with </a:t>
            </a:r>
            <a:r>
              <a:rPr lang="en-US" altLang="ja-JP" sz="2000" dirty="0" smtClean="0">
                <a:solidFill>
                  <a:schemeClr val="accent2"/>
                </a:solidFill>
              </a:rPr>
              <a:t>reflectivity of mirrors</a:t>
            </a:r>
            <a:r>
              <a:rPr lang="ja-JP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ja-JP" sz="2000" dirty="0" smtClean="0">
                <a:solidFill>
                  <a:schemeClr val="accent2"/>
                </a:solidFill>
              </a:rPr>
              <a:t>99.97%</a:t>
            </a:r>
            <a:r>
              <a:rPr lang="ja-JP" altLang="en-US" sz="2000" dirty="0" smtClean="0">
                <a:solidFill>
                  <a:schemeClr val="accent2"/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5508104" y="4509120"/>
          <a:ext cx="2160240" cy="466415"/>
        </p:xfrm>
        <a:graphic>
          <a:graphicData uri="http://schemas.openxmlformats.org/presentationml/2006/ole">
            <p:oleObj spid="_x0000_s93186" name="数式" r:id="rId6" imgW="1117440" imgH="241200" progId="Equation.3">
              <p:embed/>
            </p:oleObj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5364088" y="5229200"/>
          <a:ext cx="2376264" cy="356510"/>
        </p:xfrm>
        <a:graphic>
          <a:graphicData uri="http://schemas.openxmlformats.org/presentationml/2006/ole">
            <p:oleObj spid="_x0000_s93187" name="数式" r:id="rId7" imgW="1790640" imgH="266400" progId="Equation.3">
              <p:embed/>
            </p:oleObj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1907704" y="5085184"/>
          <a:ext cx="1089411" cy="504056"/>
        </p:xfrm>
        <a:graphic>
          <a:graphicData uri="http://schemas.openxmlformats.org/presentationml/2006/ole">
            <p:oleObj spid="_x0000_s93188" name="数式" r:id="rId8" imgW="850680" imgH="393480" progId="Equation.3">
              <p:embed/>
            </p:oleObj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323528" y="5661248"/>
            <a:ext cx="8597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P</a:t>
            </a:r>
            <a:r>
              <a:rPr kumimoji="1" lang="en-US" altLang="ja-JP" sz="1400" baseline="-25000" dirty="0" err="1" smtClean="0"/>
              <a:t>cav</a:t>
            </a:r>
            <a:r>
              <a:rPr kumimoji="1" lang="en-US" altLang="ja-JP" sz="1400" dirty="0" err="1" smtClean="0"/>
              <a:t>:Power</a:t>
            </a:r>
            <a:r>
              <a:rPr kumimoji="1" lang="en-US" altLang="ja-JP" sz="1400" dirty="0" smtClean="0"/>
              <a:t> in </a:t>
            </a:r>
            <a:r>
              <a:rPr lang="en-US" altLang="ja-JP" sz="1400" dirty="0" smtClean="0"/>
              <a:t>a cavity, </a:t>
            </a:r>
            <a:r>
              <a:rPr lang="en-US" altLang="ja-JP" sz="1400" dirty="0" err="1" smtClean="0"/>
              <a:t>P</a:t>
            </a:r>
            <a:r>
              <a:rPr lang="en-US" altLang="ja-JP" sz="1400" baseline="-25000" dirty="0" err="1" smtClean="0"/>
              <a:t>in</a:t>
            </a:r>
            <a:r>
              <a:rPr lang="en-US" altLang="ja-JP" sz="1400" dirty="0" err="1" smtClean="0"/>
              <a:t>:Input</a:t>
            </a:r>
            <a:r>
              <a:rPr lang="en-US" altLang="ja-JP" sz="1400" dirty="0" smtClean="0"/>
              <a:t> power, </a:t>
            </a:r>
            <a:r>
              <a:rPr kumimoji="1" lang="en-US" altLang="ja-JP" sz="1400" dirty="0" smtClean="0"/>
              <a:t>R: Reflectance, T:Transmittance</a:t>
            </a:r>
            <a:r>
              <a:rPr lang="en-US" altLang="ja-JP" sz="1400" dirty="0" smtClean="0"/>
              <a:t>, n:Number of mirrors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Timing jitter in </a:t>
            </a:r>
            <a:r>
              <a:rPr kumimoji="1" lang="en-US" altLang="ja-JP" sz="3200" dirty="0" err="1" smtClean="0">
                <a:latin typeface="Arial" pitchFamily="34" charset="0"/>
                <a:cs typeface="Arial" pitchFamily="34" charset="0"/>
              </a:rPr>
              <a:t>cERL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67944" y="6381328"/>
            <a:ext cx="4896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N. Nakamura,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Proceedings of IPAC 10, p.2317-2319</a:t>
            </a:r>
            <a:endParaRPr kumimoji="1" lang="ja-JP" altLang="en-US" sz="1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144971" cy="207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478107" y="3717032"/>
            <a:ext cx="4665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Shift of arrival time caused by RF amplitude error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3212976"/>
            <a:ext cx="2034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Layout of a 1-loop ERL</a:t>
            </a:r>
            <a:endParaRPr kumimoji="1" lang="ja-JP" altLang="en-US" sz="16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1115616" y="4221088"/>
          <a:ext cx="7272808" cy="15293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2288"/>
                <a:gridCol w="2016224"/>
                <a:gridCol w="266429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Source of error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error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Jitter of arrival time</a:t>
                      </a:r>
                    </a:p>
                  </a:txBody>
                  <a:tcPr/>
                </a:tc>
              </a:tr>
              <a:tr h="36383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RF</a:t>
                      </a:r>
                      <a:r>
                        <a:rPr kumimoji="1" lang="ja-JP" alt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baseline="0" dirty="0" smtClean="0">
                          <a:latin typeface="Arial" pitchFamily="34" charset="0"/>
                          <a:cs typeface="Arial" pitchFamily="34" charset="0"/>
                        </a:rPr>
                        <a:t>amplitude 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0.1 %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400 </a:t>
                      </a:r>
                      <a:r>
                        <a:rPr kumimoji="1" lang="en-US" altLang="ja-JP" dirty="0" err="1" smtClean="0">
                          <a:latin typeface="Arial" pitchFamily="34" charset="0"/>
                          <a:cs typeface="Arial" pitchFamily="34" charset="0"/>
                        </a:rPr>
                        <a:t>fs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383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RF</a:t>
                      </a:r>
                      <a:r>
                        <a:rPr kumimoji="1" lang="ja-JP" alt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baseline="0" dirty="0" smtClean="0"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0.1 </a:t>
                      </a:r>
                      <a:r>
                        <a:rPr kumimoji="1" lang="en-US" altLang="ja-JP" baseline="0" dirty="0" smtClean="0">
                          <a:latin typeface="Arial" pitchFamily="34" charset="0"/>
                          <a:cs typeface="Arial" pitchFamily="34" charset="0"/>
                        </a:rPr>
                        <a:t> degree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200 </a:t>
                      </a:r>
                      <a:r>
                        <a:rPr kumimoji="1" lang="en-US" altLang="ja-JP" dirty="0" err="1" smtClean="0">
                          <a:latin typeface="Arial" pitchFamily="34" charset="0"/>
                          <a:cs typeface="Arial" pitchFamily="34" charset="0"/>
                        </a:rPr>
                        <a:t>fs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383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r>
                        <a:rPr kumimoji="1" lang="en-US" altLang="ja-JP" baseline="0" dirty="0" smtClean="0">
                          <a:latin typeface="Arial" pitchFamily="34" charset="0"/>
                          <a:cs typeface="Arial" pitchFamily="34" charset="0"/>
                        </a:rPr>
                        <a:t> timing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200 </a:t>
                      </a:r>
                      <a:r>
                        <a:rPr kumimoji="1" lang="en-US" altLang="ja-JP" dirty="0" err="1" smtClean="0">
                          <a:latin typeface="Arial" pitchFamily="34" charset="0"/>
                          <a:cs typeface="Arial" pitchFamily="34" charset="0"/>
                        </a:rPr>
                        <a:t>fs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kumimoji="1" lang="en-US" altLang="ja-JP" dirty="0" err="1" smtClean="0">
                          <a:latin typeface="Arial" pitchFamily="34" charset="0"/>
                          <a:cs typeface="Arial" pitchFamily="34" charset="0"/>
                        </a:rPr>
                        <a:t>fs</a:t>
                      </a:r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547664" y="580526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*jitter of arrival time is shorter than </a:t>
            </a:r>
            <a:r>
              <a:rPr lang="en-US" altLang="ja-JP" sz="1600" dirty="0" smtClean="0"/>
              <a:t>error of </a:t>
            </a:r>
            <a:r>
              <a:rPr kumimoji="1" lang="en-US" altLang="ja-JP" sz="1600" dirty="0" smtClean="0"/>
              <a:t>injection time because it is compensated by the error of RF phase.</a:t>
            </a:r>
            <a:endParaRPr kumimoji="1" lang="ja-JP" altLang="en-US" sz="16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4176464" cy="13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8014</TotalTime>
  <Words>1009</Words>
  <Application>Microsoft Office PowerPoint</Application>
  <PresentationFormat>画面に合わせる (4:3)</PresentationFormat>
  <Paragraphs>207</Paragraphs>
  <Slides>16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デザート</vt:lpstr>
      <vt:lpstr>数式</vt:lpstr>
      <vt:lpstr>X-ray light source by inverse Compton scattering of CSR</vt:lpstr>
      <vt:lpstr>Inverse Compton scattering of CSR（CSR-ICS）  </vt:lpstr>
      <vt:lpstr>CSR-ICS at the Compact ERL</vt:lpstr>
      <vt:lpstr>Comparison CSR-ICS with conventional ICS </vt:lpstr>
      <vt:lpstr>Proposals of the ICS of CSR and CDR</vt:lpstr>
      <vt:lpstr>Optics 1:  Magic mirror scheme for white light source I</vt:lpstr>
      <vt:lpstr>Magic mirror scheme for white light source II</vt:lpstr>
      <vt:lpstr>Optics 2 :  Optical Cavity scheme for narrow bandwidth </vt:lpstr>
      <vt:lpstr>Timing jitter in cERL</vt:lpstr>
      <vt:lpstr>Wavelength of CSR for pulse stacking in an optical cavity</vt:lpstr>
      <vt:lpstr>Mode matching</vt:lpstr>
      <vt:lpstr>Optimization of collision area : 1</vt:lpstr>
      <vt:lpstr>Optimization of collision area : 2</vt:lpstr>
      <vt:lpstr>High reflectivity mirror</vt:lpstr>
      <vt:lpstr>X-ray at 60-200 MeV ERL</vt:lpstr>
      <vt:lpstr>Summary</vt:lpstr>
    </vt:vector>
  </TitlesOfParts>
  <Company>UVSOR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電子蓄積リングとレーザーを用いたコヒーレントテラヘルツ光の発生</dc:title>
  <dc:creator>MIHO SHIMADA</dc:creator>
  <cp:lastModifiedBy>cercis</cp:lastModifiedBy>
  <cp:revision>1031</cp:revision>
  <dcterms:created xsi:type="dcterms:W3CDTF">2007-07-24T04:53:24Z</dcterms:created>
  <dcterms:modified xsi:type="dcterms:W3CDTF">2012-03-06T18:57:00Z</dcterms:modified>
</cp:coreProperties>
</file>